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</p:sldIdLst>
  <p:sldSz cx="6858000" cy="9144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20" y="-18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E5531-AC0A-4D03-B0FF-714AE4039353}" type="datetimeFigureOut">
              <a:rPr lang="ko-KR" altLang="en-US" smtClean="0"/>
              <a:t>2021-02-25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2BB4-6E34-4AAB-AB0B-8B95AFBA49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5695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E5531-AC0A-4D03-B0FF-714AE4039353}" type="datetimeFigureOut">
              <a:rPr lang="ko-KR" altLang="en-US" smtClean="0"/>
              <a:t>2021-02-25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2BB4-6E34-4AAB-AB0B-8B95AFBA49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77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E5531-AC0A-4D03-B0FF-714AE4039353}" type="datetimeFigureOut">
              <a:rPr lang="ko-KR" altLang="en-US" smtClean="0"/>
              <a:t>2021-02-25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2BB4-6E34-4AAB-AB0B-8B95AFBA49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6144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E5531-AC0A-4D03-B0FF-714AE4039353}" type="datetimeFigureOut">
              <a:rPr lang="ko-KR" altLang="en-US" smtClean="0"/>
              <a:t>2021-02-25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2BB4-6E34-4AAB-AB0B-8B95AFBA49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6690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E5531-AC0A-4D03-B0FF-714AE4039353}" type="datetimeFigureOut">
              <a:rPr lang="ko-KR" altLang="en-US" smtClean="0"/>
              <a:t>2021-02-25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2BB4-6E34-4AAB-AB0B-8B95AFBA49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2859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E5531-AC0A-4D03-B0FF-714AE4039353}" type="datetimeFigureOut">
              <a:rPr lang="ko-KR" altLang="en-US" smtClean="0"/>
              <a:t>2021-02-25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2BB4-6E34-4AAB-AB0B-8B95AFBA49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6268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E5531-AC0A-4D03-B0FF-714AE4039353}" type="datetimeFigureOut">
              <a:rPr lang="ko-KR" altLang="en-US" smtClean="0"/>
              <a:t>2021-02-25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2BB4-6E34-4AAB-AB0B-8B95AFBA49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0300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E5531-AC0A-4D03-B0FF-714AE4039353}" type="datetimeFigureOut">
              <a:rPr lang="ko-KR" altLang="en-US" smtClean="0"/>
              <a:t>2021-02-25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2BB4-6E34-4AAB-AB0B-8B95AFBA49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1125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E5531-AC0A-4D03-B0FF-714AE4039353}" type="datetimeFigureOut">
              <a:rPr lang="ko-KR" altLang="en-US" smtClean="0"/>
              <a:t>2021-02-25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2BB4-6E34-4AAB-AB0B-8B95AFBA49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9718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E5531-AC0A-4D03-B0FF-714AE4039353}" type="datetimeFigureOut">
              <a:rPr lang="ko-KR" altLang="en-US" smtClean="0"/>
              <a:t>2021-02-25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2BB4-6E34-4AAB-AB0B-8B95AFBA49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372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E5531-AC0A-4D03-B0FF-714AE4039353}" type="datetimeFigureOut">
              <a:rPr lang="ko-KR" altLang="en-US" smtClean="0"/>
              <a:t>2021-02-25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2BB4-6E34-4AAB-AB0B-8B95AFBA49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5107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E5531-AC0A-4D03-B0FF-714AE4039353}" type="datetimeFigureOut">
              <a:rPr lang="ko-KR" altLang="en-US" smtClean="0"/>
              <a:t>2021-02-25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2BB4-6E34-4AAB-AB0B-8B95AFBA49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302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29" y="3930"/>
            <a:ext cx="2795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울산생물다양성센터</a:t>
            </a:r>
            <a:endParaRPr lang="en-US" altLang="ko-KR" dirty="0" smtClean="0"/>
          </a:p>
          <a:p>
            <a:r>
              <a:rPr lang="en-US" altLang="ko-KR" dirty="0" smtClean="0"/>
              <a:t>Ulsan Biodiversity Center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39" y="827584"/>
            <a:ext cx="66837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전국 </a:t>
            </a:r>
            <a:r>
              <a:rPr lang="ko-KR" altLang="en-US" sz="1400" dirty="0" err="1" smtClean="0"/>
              <a:t>지자체</a:t>
            </a:r>
            <a:r>
              <a:rPr lang="ko-KR" altLang="en-US" sz="1400" dirty="0" smtClean="0"/>
              <a:t> 최초 설립 운영되는 울산광역시 생물다양성센터는 울산시 생물다양성 전략의 이행과 평가를 전담하고 생물다양성 및 생물자원을 체계적이고 종합적으로 관리할 수 있는 전문기관으로 모든 생물자원들을 연구 조사하여 목록화하고 시민들이 참여하는 보전활동과 전문가 양성 프로그램 등을 운영하며 생물자원을 활용한 생태관광 </a:t>
            </a:r>
            <a:r>
              <a:rPr lang="ko-KR" altLang="en-US" sz="1400" dirty="0" err="1" smtClean="0"/>
              <a:t>콘텐츠를</a:t>
            </a:r>
            <a:r>
              <a:rPr lang="ko-KR" altLang="en-US" sz="1400" dirty="0" smtClean="0"/>
              <a:t> 개발하고 활성화 하는데 목적이 있다</a:t>
            </a:r>
            <a:r>
              <a:rPr lang="en-US" altLang="ko-KR" sz="1400" dirty="0" smtClean="0"/>
              <a:t>.</a:t>
            </a:r>
          </a:p>
        </p:txBody>
      </p:sp>
      <p:pic>
        <p:nvPicPr>
          <p:cNvPr id="6" name="내용 개체 틀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641" y="4860032"/>
            <a:ext cx="2808312" cy="1872208"/>
          </a:xfrm>
          <a:prstGeom prst="rect">
            <a:avLst/>
          </a:prstGeom>
        </p:spPr>
      </p:pic>
      <p:pic>
        <p:nvPicPr>
          <p:cNvPr id="7" name="Picture 5" descr="C:\Users\생물다양성\Documents\NEOBIZBOX 받은 파일\운영위원회사진\20181024_16103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301" r="4016"/>
          <a:stretch/>
        </p:blipFill>
        <p:spPr bwMode="auto">
          <a:xfrm>
            <a:off x="1855158" y="7160957"/>
            <a:ext cx="2736304" cy="180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7749" y="2123728"/>
            <a:ext cx="6120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/>
              <a:t>2018. 04. 05 </a:t>
            </a:r>
            <a:r>
              <a:rPr lang="ko-KR" altLang="en-US" sz="1400" dirty="0" smtClean="0"/>
              <a:t>울산광역시 생물다양성 센터 운영 위〮 수탁 협약 체결</a:t>
            </a:r>
            <a:endParaRPr lang="ko-KR" altLang="en-US" sz="1400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358" y="2627784"/>
            <a:ext cx="2637046" cy="1759404"/>
          </a:xfrm>
          <a:prstGeom prst="rect">
            <a:avLst/>
          </a:prstGeom>
        </p:spPr>
      </p:pic>
      <p:pic>
        <p:nvPicPr>
          <p:cNvPr id="11" name="Picture 3" descr="C:\Users\생물다양성\Documents\생물다양성\센터기념식\20180516_12483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2" t="47168" r="43442" b="34216"/>
          <a:stretch/>
        </p:blipFill>
        <p:spPr bwMode="auto">
          <a:xfrm>
            <a:off x="589054" y="2627784"/>
            <a:ext cx="2759035" cy="176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87750" y="4499992"/>
            <a:ext cx="6120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/>
              <a:t>2018. 05. 16. </a:t>
            </a:r>
            <a:r>
              <a:rPr lang="ko-KR" altLang="en-US" sz="1400" dirty="0" smtClean="0"/>
              <a:t>생물다양성의 날 기념식 및 심포지엄 개최</a:t>
            </a:r>
            <a:endParaRPr lang="ko-KR" alt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87750" y="6872925"/>
            <a:ext cx="6120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/>
              <a:t>2018. 10. 24.   </a:t>
            </a:r>
            <a:r>
              <a:rPr lang="ko-KR" altLang="en-US" sz="1400" dirty="0" smtClean="0"/>
              <a:t>민 〮 관 〮 산 〮 학 〮 연 운영위원회 개최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40314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42900" y="539553"/>
            <a:ext cx="6172200" cy="762866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울산생물다양성센터의 기능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정보의 수집 및 관리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생물자원과 관련한 모든 자료를 수집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데이터 베이스화하여 체계적으로 관리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생물자원 조사 및 보전활동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buFontTx/>
              <a:buChar char="-"/>
            </a:pP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주요서식처의 정기적인 </a:t>
            </a:r>
            <a:r>
              <a:rPr lang="ko-KR" altLang="en-US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생물종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조사와 보전활동을 시민과 함께 추진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buFontTx/>
              <a:buChar char="-"/>
            </a:pP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시민교육 홍보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buFontTx/>
              <a:buChar char="-"/>
            </a:pP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학술행사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생물다양성 탐사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대시민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정보공개 등을 수행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buFontTx/>
              <a:buChar char="-"/>
            </a:pP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연계 교류 네트워크 구축 및 연구개발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buFontTx/>
              <a:buChar char="-"/>
            </a:pP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국내외관련기관과 연계 교류 협력 체계를 구축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buFontTx/>
              <a:buChar char="-"/>
            </a:pP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연구개발 및 인력 양성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생물다양성 보전 증진을 위한 연구와 전문가 양성 교육 프로그램 운영 등을 수행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49993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32656" y="467544"/>
            <a:ext cx="6172200" cy="799288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ko-KR" altLang="en-US" sz="1600" dirty="0" smtClean="0"/>
              <a:t>생물다양성연구조사 사업</a:t>
            </a:r>
            <a:endParaRPr lang="en-US" altLang="ko-KR" sz="1600" dirty="0" smtClean="0"/>
          </a:p>
          <a:p>
            <a:pPr>
              <a:lnSpc>
                <a:spcPct val="120000"/>
              </a:lnSpc>
            </a:pPr>
            <a:r>
              <a:rPr lang="ko-KR" altLang="en-US" sz="1600" dirty="0" smtClean="0"/>
              <a:t>생물다양성 교육</a:t>
            </a:r>
            <a:endParaRPr lang="en-US" altLang="ko-KR" sz="16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600" dirty="0" smtClean="0"/>
              <a:t>-</a:t>
            </a:r>
            <a:r>
              <a:rPr lang="ko-KR" altLang="en-US" sz="1600" dirty="0" smtClean="0"/>
              <a:t>울산광역시 자연환경 기초조사교육</a:t>
            </a:r>
            <a:endParaRPr lang="en-US" altLang="ko-KR" sz="16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600" dirty="0" smtClean="0"/>
              <a:t>-</a:t>
            </a:r>
            <a:r>
              <a:rPr lang="ko-KR" altLang="en-US" sz="1600" dirty="0" smtClean="0"/>
              <a:t>기초 생태조사교육</a:t>
            </a:r>
            <a:endParaRPr lang="en-US" altLang="ko-KR" sz="16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600" dirty="0" smtClean="0"/>
              <a:t>-</a:t>
            </a:r>
            <a:r>
              <a:rPr lang="ko-KR" altLang="en-US" sz="1600" dirty="0" smtClean="0"/>
              <a:t>생물 다양성조사 인력양성 교육강좌개설</a:t>
            </a:r>
            <a:endParaRPr lang="en-US" altLang="ko-KR" sz="16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600" dirty="0" smtClean="0"/>
              <a:t>-</a:t>
            </a:r>
            <a:r>
              <a:rPr lang="ko-KR" altLang="en-US" sz="1600" dirty="0" smtClean="0"/>
              <a:t>선진지 견학 및 활동지원</a:t>
            </a:r>
            <a:endParaRPr lang="en-US" altLang="ko-KR" sz="16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1600" dirty="0" smtClean="0"/>
              <a:t>-</a:t>
            </a:r>
            <a:r>
              <a:rPr lang="ko-KR" altLang="en-US" sz="1600" dirty="0" smtClean="0"/>
              <a:t>생물다양성 보전방안 마련</a:t>
            </a:r>
            <a:endParaRPr lang="en-US" altLang="ko-KR" sz="1600" dirty="0" smtClean="0"/>
          </a:p>
          <a:p>
            <a:pPr marL="0" indent="0">
              <a:lnSpc>
                <a:spcPct val="120000"/>
              </a:lnSpc>
              <a:buNone/>
            </a:pPr>
            <a:endParaRPr lang="en-US" altLang="ko-KR" sz="1600" dirty="0"/>
          </a:p>
          <a:p>
            <a:pPr marL="0" indent="0">
              <a:lnSpc>
                <a:spcPct val="120000"/>
              </a:lnSpc>
              <a:buNone/>
            </a:pPr>
            <a:endParaRPr lang="en-US" altLang="ko-KR" sz="1600" dirty="0" smtClean="0"/>
          </a:p>
          <a:p>
            <a:pPr marL="0" indent="0">
              <a:lnSpc>
                <a:spcPct val="120000"/>
              </a:lnSpc>
              <a:buNone/>
            </a:pPr>
            <a:endParaRPr lang="en-US" altLang="ko-KR" sz="1600" dirty="0"/>
          </a:p>
          <a:p>
            <a:pPr marL="0" indent="0">
              <a:lnSpc>
                <a:spcPct val="120000"/>
              </a:lnSpc>
              <a:buNone/>
            </a:pPr>
            <a:endParaRPr lang="en-US" altLang="ko-KR" sz="1600" dirty="0" smtClean="0"/>
          </a:p>
          <a:p>
            <a:pPr marL="0" indent="0">
              <a:lnSpc>
                <a:spcPct val="120000"/>
              </a:lnSpc>
              <a:buNone/>
            </a:pPr>
            <a:endParaRPr lang="en-US" altLang="ko-KR" sz="1600" dirty="0"/>
          </a:p>
          <a:p>
            <a:pPr marL="0" indent="0">
              <a:lnSpc>
                <a:spcPct val="120000"/>
              </a:lnSpc>
              <a:buNone/>
            </a:pPr>
            <a:endParaRPr lang="en-US" altLang="ko-KR" sz="1600" dirty="0" smtClean="0"/>
          </a:p>
          <a:p>
            <a:pPr marL="0" indent="0">
              <a:lnSpc>
                <a:spcPct val="120000"/>
              </a:lnSpc>
              <a:buNone/>
            </a:pPr>
            <a:endParaRPr lang="en-US" altLang="ko-KR" sz="1600" dirty="0"/>
          </a:p>
          <a:p>
            <a:pPr marL="0" indent="0">
              <a:lnSpc>
                <a:spcPct val="120000"/>
              </a:lnSpc>
              <a:buNone/>
            </a:pPr>
            <a:endParaRPr lang="en-US" altLang="ko-KR" sz="1600" dirty="0" smtClean="0"/>
          </a:p>
          <a:p>
            <a:pPr marL="0" indent="0">
              <a:lnSpc>
                <a:spcPct val="120000"/>
              </a:lnSpc>
              <a:buNone/>
            </a:pPr>
            <a:endParaRPr lang="en-US" altLang="ko-KR" sz="1600" dirty="0" smtClean="0"/>
          </a:p>
          <a:p>
            <a:pPr marL="0" indent="0">
              <a:lnSpc>
                <a:spcPct val="120000"/>
              </a:lnSpc>
              <a:buNone/>
            </a:pPr>
            <a:endParaRPr lang="en-US" altLang="ko-KR" sz="1600" dirty="0" smtClean="0"/>
          </a:p>
          <a:p>
            <a:endParaRPr lang="en-US" altLang="ko-KR" sz="1600" dirty="0" smtClean="0"/>
          </a:p>
          <a:p>
            <a:endParaRPr lang="ko-KR" altLang="en-US" sz="16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6"/>
          <a:stretch/>
        </p:blipFill>
        <p:spPr>
          <a:xfrm>
            <a:off x="188640" y="2987824"/>
            <a:ext cx="2708920" cy="169938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33"/>
          <a:stretch/>
        </p:blipFill>
        <p:spPr>
          <a:xfrm>
            <a:off x="2987315" y="2987824"/>
            <a:ext cx="2780929" cy="1746250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_x249543024" descr="EMB000014ecbe8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" r="383"/>
          <a:stretch/>
        </p:blipFill>
        <p:spPr bwMode="auto">
          <a:xfrm rot="5400000">
            <a:off x="4332614" y="5310421"/>
            <a:ext cx="2468895" cy="185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36969" y="5328156"/>
            <a:ext cx="2468893" cy="185167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2" r="9660" b="11564"/>
          <a:stretch/>
        </p:blipFill>
        <p:spPr>
          <a:xfrm>
            <a:off x="315540" y="7020272"/>
            <a:ext cx="2187624" cy="1772541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04048"/>
            <a:ext cx="2468893" cy="185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09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04664" y="370850"/>
            <a:ext cx="6192688" cy="740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en-US" altLang="ko-KR" dirty="0" smtClean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ko-KR" altLang="en-US" dirty="0" err="1" smtClean="0"/>
              <a:t>생물종</a:t>
            </a:r>
            <a:r>
              <a:rPr lang="ko-KR" altLang="en-US" dirty="0" smtClean="0"/>
              <a:t> 목록 구축 사업</a:t>
            </a:r>
            <a:endParaRPr lang="en-US" altLang="ko-KR" dirty="0" smtClean="0"/>
          </a:p>
          <a:p>
            <a:pPr>
              <a:lnSpc>
                <a:spcPct val="120000"/>
              </a:lnSpc>
            </a:pPr>
            <a:r>
              <a:rPr lang="ko-KR" altLang="en-US" dirty="0" smtClean="0"/>
              <a:t>생물다양성 연구조사사업으로 얻어진 결과를 바탕으로 대상지역에 대한 서식지 실태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생물상 목록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지도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사진자료와 각 지역의 </a:t>
            </a:r>
            <a:r>
              <a:rPr lang="ko-KR" altLang="en-US" dirty="0" err="1" smtClean="0"/>
              <a:t>생물종에</a:t>
            </a:r>
            <a:r>
              <a:rPr lang="ko-KR" altLang="en-US" dirty="0" smtClean="0"/>
              <a:t> 대한 개별정보를 표준화 작업을 거쳐 목록을 구축 〮 활용한다</a:t>
            </a:r>
            <a:r>
              <a:rPr lang="en-US" altLang="ko-KR" dirty="0" smtClean="0"/>
              <a:t>.</a:t>
            </a:r>
          </a:p>
          <a:p>
            <a:pPr>
              <a:lnSpc>
                <a:spcPct val="120000"/>
              </a:lnSpc>
            </a:pPr>
            <a:endParaRPr lang="en-US" altLang="ko-KR" dirty="0" smtClean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o-KR" altLang="en-US" dirty="0" smtClean="0"/>
              <a:t>보전지역을 생태적인 방법을 이용하여 효율적인 관리수단으로 활용</a:t>
            </a:r>
            <a:endParaRPr lang="en-US" altLang="ko-KR" dirty="0" smtClean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o-KR" altLang="en-US" dirty="0" smtClean="0"/>
              <a:t>보전의 우선순위를 정하는 정책자료로 활용</a:t>
            </a:r>
            <a:endParaRPr lang="en-US" altLang="ko-KR" dirty="0" smtClean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o-KR" altLang="en-US" dirty="0" smtClean="0"/>
              <a:t>종의 보전 및 복원에 관한 자료로 활용</a:t>
            </a:r>
            <a:endParaRPr lang="en-US" altLang="ko-KR" dirty="0" smtClean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o-KR" altLang="en-US" dirty="0" smtClean="0"/>
              <a:t>생물산업을 위한 기본자료로 활용</a:t>
            </a:r>
            <a:endParaRPr lang="en-US" altLang="ko-KR" dirty="0" smtClean="0"/>
          </a:p>
          <a:p>
            <a:pPr>
              <a:lnSpc>
                <a:spcPct val="120000"/>
              </a:lnSpc>
            </a:pPr>
            <a:endParaRPr lang="en-US" altLang="ko-KR" dirty="0" smtClean="0"/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ko-KR" altLang="en-US" dirty="0" smtClean="0"/>
              <a:t>생물 다양성 홍보 사업</a:t>
            </a:r>
            <a:endParaRPr lang="en-US" altLang="ko-KR" dirty="0" smtClean="0"/>
          </a:p>
          <a:p>
            <a:pPr>
              <a:lnSpc>
                <a:spcPct val="120000"/>
              </a:lnSpc>
            </a:pPr>
            <a:r>
              <a:rPr lang="ko-KR" altLang="en-US" dirty="0" smtClean="0"/>
              <a:t>생물다양성에 대한 시민의식을 증진하고 생물다양성 행동실천을 위한 단일 창구를 마련함으로써 생물다양성의 모든 결과를 통합하여 기록 〮보전 〮공개 할 수 있는 체계를 마련하고 홍보 〮공개함으로써 시민의 지속적인 관심과 참여를 유도한다</a:t>
            </a:r>
            <a:r>
              <a:rPr lang="en-US" altLang="ko-KR" dirty="0" smtClean="0"/>
              <a:t>.</a:t>
            </a:r>
          </a:p>
          <a:p>
            <a:pPr>
              <a:lnSpc>
                <a:spcPct val="120000"/>
              </a:lnSpc>
            </a:pPr>
            <a:endParaRPr lang="en-US" altLang="ko-KR" dirty="0" smtClean="0"/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o-KR" altLang="en-US" dirty="0" smtClean="0"/>
              <a:t>언론보도</a:t>
            </a:r>
            <a:r>
              <a:rPr lang="en-US" altLang="ko-KR" dirty="0" smtClean="0"/>
              <a:t>,</a:t>
            </a:r>
            <a:r>
              <a:rPr lang="ko-KR" altLang="en-US" dirty="0" smtClean="0"/>
              <a:t>홈페이지 활용 홍보</a:t>
            </a:r>
            <a:endParaRPr lang="en-US" altLang="ko-KR" dirty="0" smtClean="0"/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o-KR" altLang="en-US" dirty="0" smtClean="0"/>
              <a:t>생물다양성 센터 심포지엄 개최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450102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288</Words>
  <Application>Microsoft Office PowerPoint</Application>
  <PresentationFormat>화면 슬라이드 쇼(4:3)</PresentationFormat>
  <Paragraphs>52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User</dc:creator>
  <cp:lastModifiedBy>Windows User</cp:lastModifiedBy>
  <cp:revision>12</cp:revision>
  <dcterms:created xsi:type="dcterms:W3CDTF">2018-11-02T00:10:43Z</dcterms:created>
  <dcterms:modified xsi:type="dcterms:W3CDTF">2021-02-25T00:59:11Z</dcterms:modified>
</cp:coreProperties>
</file>